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1" r:id="rId2"/>
    <p:sldMasterId id="2147483713" r:id="rId3"/>
  </p:sldMasterIdLst>
  <p:notesMasterIdLst>
    <p:notesMasterId r:id="rId20"/>
  </p:notesMasterIdLst>
  <p:sldIdLst>
    <p:sldId id="549" r:id="rId4"/>
    <p:sldId id="510" r:id="rId5"/>
    <p:sldId id="472" r:id="rId6"/>
    <p:sldId id="543" r:id="rId7"/>
    <p:sldId id="544" r:id="rId8"/>
    <p:sldId id="538" r:id="rId9"/>
    <p:sldId id="540" r:id="rId10"/>
    <p:sldId id="547" r:id="rId11"/>
    <p:sldId id="548" r:id="rId12"/>
    <p:sldId id="526" r:id="rId13"/>
    <p:sldId id="523" r:id="rId14"/>
    <p:sldId id="529" r:id="rId15"/>
    <p:sldId id="531" r:id="rId16"/>
    <p:sldId id="507" r:id="rId17"/>
    <p:sldId id="550" r:id="rId18"/>
    <p:sldId id="551" r:id="rId19"/>
  </p:sldIdLst>
  <p:sldSz cx="9144000" cy="5143500" type="screen16x9"/>
  <p:notesSz cx="6858000" cy="9144000"/>
  <p:embeddedFontLs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黑体" pitchFamily="49" charset="-122"/>
      <p:regular r:id="rId25"/>
    </p:embeddedFont>
    <p:embeddedFont>
      <p:font typeface="楷体" pitchFamily="49" charset="-122"/>
      <p:regular r:id="rId26"/>
    </p:embeddedFont>
    <p:embeddedFont>
      <p:font typeface="幼圆" pitchFamily="49" charset="-122"/>
      <p:regular r:id="rId27"/>
    </p:embeddedFont>
    <p:embeddedFont>
      <p:font typeface="Cambria Math" pitchFamily="18" charset="0"/>
      <p:regular r:id="rId28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0000FF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6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1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30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009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5899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208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624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062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11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20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653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478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2018/10/31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873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1116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2018/10/31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3697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2018/10/31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5284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2018/10/31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0565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2018/10/31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8750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2018/10/31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9306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2018/10/31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6960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2018/10/31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2952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2018/10/31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0644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2018/10/31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419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2018/10/31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812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17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9065872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69699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6843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6611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9453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7751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313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2631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3503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26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2507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7465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084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0444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174168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15466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131177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07724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83695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0371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7375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4108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6967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570691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43627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88205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3880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11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813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660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328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32.xml"/><Relationship Id="rId21" Type="http://schemas.openxmlformats.org/officeDocument/2006/relationships/slideLayout" Target="../slideLayouts/slideLayout50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5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2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23" Type="http://schemas.openxmlformats.org/officeDocument/2006/relationships/slideLayout" Target="../slideLayouts/slideLayout52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slideLayout" Target="../slideLayouts/slideLayout51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正比例</a:t>
            </a:r>
            <a:r>
              <a:rPr lang="zh-CN" altLang="en-US" sz="1200" baseline="0" dirty="0" smtClean="0">
                <a:latin typeface="黑体" pitchFamily="49" charset="-122"/>
                <a:ea typeface="黑体" pitchFamily="49" charset="-122"/>
              </a:rPr>
              <a:t> 反比例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 正比例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8144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656" r:id="rId14"/>
    <p:sldLayoutId id="2147483657" r:id="rId15"/>
    <p:sldLayoutId id="2147483659" r:id="rId16"/>
    <p:sldLayoutId id="2147483661" r:id="rId17"/>
    <p:sldLayoutId id="2147483662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 sz="18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1742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299876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  <p:sldLayoutId id="2147483731" r:id="rId18"/>
    <p:sldLayoutId id="2147483732" r:id="rId19"/>
    <p:sldLayoutId id="2147483733" r:id="rId20"/>
    <p:sldLayoutId id="2147483734" r:id="rId21"/>
    <p:sldLayoutId id="2147483735" r:id="rId22"/>
    <p:sldLayoutId id="2147483736" r:id="rId23"/>
    <p:sldLayoutId id="2147483737" r:id="rId24"/>
    <p:sldLayoutId id="2147483738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11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notesSlide" Target="../notesSlides/notesSlide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image" Target="../media/image8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slide" Target="slide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slide" Target="slide1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696720" y="1435155"/>
            <a:ext cx="3540072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正 比 例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3483967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正比例 反比例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79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DCCE046-1939-45CF-829C-02427C094152}"/>
              </a:ext>
            </a:extLst>
          </p:cNvPr>
          <p:cNvSpPr/>
          <p:nvPr/>
        </p:nvSpPr>
        <p:spPr>
          <a:xfrm>
            <a:off x="323528" y="546815"/>
            <a:ext cx="4716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正比例关系的判断方法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en-US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8" name="组合 53">
            <a:extLst>
              <a:ext uri="{FF2B5EF4-FFF2-40B4-BE49-F238E27FC236}">
                <a16:creationId xmlns:a16="http://schemas.microsoft.com/office/drawing/2014/main" xmlns="" id="{AA2DE1E4-2052-46AA-914F-FDE753BF960A}"/>
              </a:ext>
            </a:extLst>
          </p:cNvPr>
          <p:cNvGrpSpPr>
            <a:grpSpLocks/>
          </p:cNvGrpSpPr>
          <p:nvPr/>
        </p:nvGrpSpPr>
        <p:grpSpPr bwMode="auto">
          <a:xfrm>
            <a:off x="1068666" y="1203598"/>
            <a:ext cx="3364531" cy="2671619"/>
            <a:chOff x="1135460" y="1491630"/>
            <a:chExt cx="2103437" cy="1782366"/>
          </a:xfrm>
        </p:grpSpPr>
        <p:sp>
          <p:nvSpPr>
            <p:cNvPr id="9" name="MH_Other_1">
              <a:extLst>
                <a:ext uri="{FF2B5EF4-FFF2-40B4-BE49-F238E27FC236}">
                  <a16:creationId xmlns:a16="http://schemas.microsoft.com/office/drawing/2014/main" xmlns="" id="{18788E6C-627B-49C6-AA13-9FF4AD7C37A0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2045097" y="1823639"/>
              <a:ext cx="300038" cy="203336"/>
            </a:xfrm>
            <a:custGeom>
              <a:avLst/>
              <a:gdLst>
                <a:gd name="connsiteX0" fmla="*/ 181098 w 387596"/>
                <a:gd name="connsiteY0" fmla="*/ 66889 h 348240"/>
                <a:gd name="connsiteX1" fmla="*/ 51899 w 387596"/>
                <a:gd name="connsiteY1" fmla="*/ 174120 h 348240"/>
                <a:gd name="connsiteX2" fmla="*/ 181098 w 387596"/>
                <a:gd name="connsiteY2" fmla="*/ 281351 h 348240"/>
                <a:gd name="connsiteX3" fmla="*/ 310297 w 387596"/>
                <a:gd name="connsiteY3" fmla="*/ 174120 h 348240"/>
                <a:gd name="connsiteX4" fmla="*/ 181098 w 387596"/>
                <a:gd name="connsiteY4" fmla="*/ 66889 h 348240"/>
                <a:gd name="connsiteX5" fmla="*/ 193798 w 387596"/>
                <a:gd name="connsiteY5" fmla="*/ 0 h 348240"/>
                <a:gd name="connsiteX6" fmla="*/ 387596 w 387596"/>
                <a:gd name="connsiteY6" fmla="*/ 174120 h 348240"/>
                <a:gd name="connsiteX7" fmla="*/ 193798 w 387596"/>
                <a:gd name="connsiteY7" fmla="*/ 348240 h 348240"/>
                <a:gd name="connsiteX8" fmla="*/ 0 w 387596"/>
                <a:gd name="connsiteY8" fmla="*/ 174120 h 348240"/>
                <a:gd name="connsiteX9" fmla="*/ 193798 w 387596"/>
                <a:gd name="connsiteY9" fmla="*/ 0 h 34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7596" h="348240">
                  <a:moveTo>
                    <a:pt x="181098" y="66889"/>
                  </a:moveTo>
                  <a:cubicBezTo>
                    <a:pt x="109743" y="66889"/>
                    <a:pt x="51899" y="114898"/>
                    <a:pt x="51899" y="174120"/>
                  </a:cubicBezTo>
                  <a:cubicBezTo>
                    <a:pt x="51899" y="233342"/>
                    <a:pt x="109743" y="281351"/>
                    <a:pt x="181098" y="281351"/>
                  </a:cubicBezTo>
                  <a:cubicBezTo>
                    <a:pt x="252453" y="281351"/>
                    <a:pt x="310297" y="233342"/>
                    <a:pt x="310297" y="174120"/>
                  </a:cubicBezTo>
                  <a:cubicBezTo>
                    <a:pt x="310297" y="114898"/>
                    <a:pt x="252453" y="66889"/>
                    <a:pt x="181098" y="66889"/>
                  </a:cubicBezTo>
                  <a:close/>
                  <a:moveTo>
                    <a:pt x="193798" y="0"/>
                  </a:moveTo>
                  <a:cubicBezTo>
                    <a:pt x="300830" y="0"/>
                    <a:pt x="387596" y="77956"/>
                    <a:pt x="387596" y="174120"/>
                  </a:cubicBezTo>
                  <a:cubicBezTo>
                    <a:pt x="387596" y="270284"/>
                    <a:pt x="300830" y="348240"/>
                    <a:pt x="193798" y="348240"/>
                  </a:cubicBezTo>
                  <a:cubicBezTo>
                    <a:pt x="86766" y="348240"/>
                    <a:pt x="0" y="270284"/>
                    <a:pt x="0" y="174120"/>
                  </a:cubicBezTo>
                  <a:cubicBezTo>
                    <a:pt x="0" y="77956"/>
                    <a:pt x="86766" y="0"/>
                    <a:pt x="193798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/>
              </a:pPr>
              <a:endParaRPr lang="zh-CN" altLang="en-US" sz="1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MH_Other_2">
              <a:extLst>
                <a:ext uri="{FF2B5EF4-FFF2-40B4-BE49-F238E27FC236}">
                  <a16:creationId xmlns:a16="http://schemas.microsoft.com/office/drawing/2014/main" xmlns="" id="{6367B310-6461-4729-8D64-3C9E266169EF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2138760" y="1871296"/>
              <a:ext cx="117475" cy="88959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9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/>
              </a:pPr>
              <a:endParaRPr lang="zh-CN" altLang="en-US" sz="1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MH_Other_3">
              <a:extLst>
                <a:ext uri="{FF2B5EF4-FFF2-40B4-BE49-F238E27FC236}">
                  <a16:creationId xmlns:a16="http://schemas.microsoft.com/office/drawing/2014/main" xmlns="" id="{A8B53622-53D3-4387-9ABC-772B1E01BB2D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 rot="5441149">
              <a:off x="2161757" y="1870526"/>
              <a:ext cx="65132" cy="73025"/>
            </a:xfrm>
            <a:prstGeom prst="ellipse">
              <a:avLst/>
            </a:prstGeom>
            <a:solidFill>
              <a:srgbClr val="3399FF"/>
            </a:solidFill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/>
              </a:pPr>
              <a:endParaRPr lang="zh-CN" altLang="en-US" sz="1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MH_Other_4">
              <a:extLst>
                <a:ext uri="{FF2B5EF4-FFF2-40B4-BE49-F238E27FC236}">
                  <a16:creationId xmlns:a16="http://schemas.microsoft.com/office/drawing/2014/main" xmlns="" id="{D0AAA1C0-E756-4C59-BD6F-790F35CF75DB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 rot="5441149">
              <a:off x="2018785" y="1724369"/>
              <a:ext cx="352661" cy="42862"/>
            </a:xfrm>
            <a:prstGeom prst="rect">
              <a:avLst/>
            </a:prstGeom>
            <a:gradFill flip="none" rotWithShape="1">
              <a:gsLst>
                <a:gs pos="51000">
                  <a:srgbClr val="C7C7C7"/>
                </a:gs>
                <a:gs pos="2000">
                  <a:srgbClr val="1C1C1C"/>
                </a:gs>
                <a:gs pos="98000">
                  <a:srgbClr val="1C1C1C"/>
                </a:gs>
              </a:gsLst>
              <a:path path="rect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/>
              </a:pPr>
              <a:endParaRPr lang="zh-CN" altLang="en-US" sz="1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MH_Other_5">
              <a:extLst>
                <a:ext uri="{FF2B5EF4-FFF2-40B4-BE49-F238E27FC236}">
                  <a16:creationId xmlns:a16="http://schemas.microsoft.com/office/drawing/2014/main" xmlns="" id="{27BE787B-8BEC-4AE9-9CC0-8426A00959C1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087960" y="1491630"/>
              <a:ext cx="212725" cy="158856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/>
              </a:pPr>
              <a:endParaRPr lang="zh-CN" altLang="en-US" sz="1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MH_Other_6">
              <a:extLst>
                <a:ext uri="{FF2B5EF4-FFF2-40B4-BE49-F238E27FC236}">
                  <a16:creationId xmlns:a16="http://schemas.microsoft.com/office/drawing/2014/main" xmlns="" id="{C6E23A54-1318-497B-9B4D-2EC5484658EF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 bwMode="auto">
            <a:xfrm>
              <a:off x="2116535" y="1512281"/>
              <a:ext cx="155575" cy="119143"/>
            </a:xfrm>
            <a:prstGeom prst="ellipse">
              <a:avLst/>
            </a:prstGeom>
            <a:solidFill>
              <a:schemeClr val="accent1"/>
            </a:solidFill>
            <a:ln w="6350">
              <a:solidFill>
                <a:srgbClr val="FFFF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/>
              </a:pPr>
              <a:endParaRPr lang="zh-CN" altLang="en-US" sz="1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MH_Other_7">
              <a:extLst>
                <a:ext uri="{FF2B5EF4-FFF2-40B4-BE49-F238E27FC236}">
                  <a16:creationId xmlns:a16="http://schemas.microsoft.com/office/drawing/2014/main" xmlns="" id="{07197523-4648-4599-832C-E99B5AEF1B01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1135460" y="1969787"/>
              <a:ext cx="2103437" cy="1304209"/>
            </a:xfrm>
            <a:prstGeom prst="roundRect">
              <a:avLst>
                <a:gd name="adj" fmla="val 6144"/>
              </a:avLst>
            </a:prstGeom>
            <a:solidFill>
              <a:schemeClr val="accent1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/>
              </a:pPr>
              <a:endParaRPr lang="zh-CN" altLang="en-US" sz="1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MH_Text_1">
              <a:extLst>
                <a:ext uri="{FF2B5EF4-FFF2-40B4-BE49-F238E27FC236}">
                  <a16:creationId xmlns:a16="http://schemas.microsoft.com/office/drawing/2014/main" xmlns="" id="{1EEAACE5-F068-48F5-BA38-963F199C80FA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1248172" y="2046037"/>
              <a:ext cx="1878013" cy="1164416"/>
            </a:xfrm>
            <a:prstGeom prst="roundRect">
              <a:avLst>
                <a:gd name="adj" fmla="val 6144"/>
              </a:avLst>
            </a:prstGeom>
            <a:solidFill>
              <a:srgbClr val="FFFFFF"/>
            </a:solidFill>
            <a:ln w="19050"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Aft>
                  <a:spcPts val="0"/>
                </a:spcAft>
              </a:pPr>
              <a:r>
                <a:rPr lang="en-US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(1)</a:t>
              </a:r>
              <a:r>
                <a:rPr lang="zh-CN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确定这两种量是</a:t>
              </a:r>
              <a:r>
                <a:rPr lang="zh-CN" altLang="zh-CN" sz="2800" b="1" dirty="0">
                  <a:solidFill>
                    <a:srgbClr val="FF0000"/>
                  </a:solidFill>
                  <a:uFill>
                    <a:solidFill>
                      <a:srgbClr val="FF4CFF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相关联的量</a:t>
              </a:r>
              <a:r>
                <a:rPr lang="zh-CN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</a:p>
          </p:txBody>
        </p:sp>
      </p:grpSp>
      <p:grpSp>
        <p:nvGrpSpPr>
          <p:cNvPr id="17" name="组合 55">
            <a:extLst>
              <a:ext uri="{FF2B5EF4-FFF2-40B4-BE49-F238E27FC236}">
                <a16:creationId xmlns:a16="http://schemas.microsoft.com/office/drawing/2014/main" xmlns="" id="{5E4D8D6F-9433-4006-B886-D3C1A5792C55}"/>
              </a:ext>
            </a:extLst>
          </p:cNvPr>
          <p:cNvGrpSpPr>
            <a:grpSpLocks/>
          </p:cNvGrpSpPr>
          <p:nvPr/>
        </p:nvGrpSpPr>
        <p:grpSpPr bwMode="auto">
          <a:xfrm>
            <a:off x="4644009" y="1203598"/>
            <a:ext cx="3611987" cy="2671619"/>
            <a:chOff x="5924946" y="1491630"/>
            <a:chExt cx="2258141" cy="1782366"/>
          </a:xfrm>
        </p:grpSpPr>
        <p:sp>
          <p:nvSpPr>
            <p:cNvPr id="18" name="MH_Other_15">
              <a:extLst>
                <a:ext uri="{FF2B5EF4-FFF2-40B4-BE49-F238E27FC236}">
                  <a16:creationId xmlns:a16="http://schemas.microsoft.com/office/drawing/2014/main" xmlns="" id="{3CFEB6AF-AA95-4762-9F30-B091FDFABB96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6834584" y="1823639"/>
              <a:ext cx="300037" cy="203336"/>
            </a:xfrm>
            <a:custGeom>
              <a:avLst/>
              <a:gdLst>
                <a:gd name="connsiteX0" fmla="*/ 181098 w 387596"/>
                <a:gd name="connsiteY0" fmla="*/ 66889 h 348240"/>
                <a:gd name="connsiteX1" fmla="*/ 51899 w 387596"/>
                <a:gd name="connsiteY1" fmla="*/ 174120 h 348240"/>
                <a:gd name="connsiteX2" fmla="*/ 181098 w 387596"/>
                <a:gd name="connsiteY2" fmla="*/ 281351 h 348240"/>
                <a:gd name="connsiteX3" fmla="*/ 310297 w 387596"/>
                <a:gd name="connsiteY3" fmla="*/ 174120 h 348240"/>
                <a:gd name="connsiteX4" fmla="*/ 181098 w 387596"/>
                <a:gd name="connsiteY4" fmla="*/ 66889 h 348240"/>
                <a:gd name="connsiteX5" fmla="*/ 193798 w 387596"/>
                <a:gd name="connsiteY5" fmla="*/ 0 h 348240"/>
                <a:gd name="connsiteX6" fmla="*/ 387596 w 387596"/>
                <a:gd name="connsiteY6" fmla="*/ 174120 h 348240"/>
                <a:gd name="connsiteX7" fmla="*/ 193798 w 387596"/>
                <a:gd name="connsiteY7" fmla="*/ 348240 h 348240"/>
                <a:gd name="connsiteX8" fmla="*/ 0 w 387596"/>
                <a:gd name="connsiteY8" fmla="*/ 174120 h 348240"/>
                <a:gd name="connsiteX9" fmla="*/ 193798 w 387596"/>
                <a:gd name="connsiteY9" fmla="*/ 0 h 34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7596" h="348240">
                  <a:moveTo>
                    <a:pt x="181098" y="66889"/>
                  </a:moveTo>
                  <a:cubicBezTo>
                    <a:pt x="109743" y="66889"/>
                    <a:pt x="51899" y="114898"/>
                    <a:pt x="51899" y="174120"/>
                  </a:cubicBezTo>
                  <a:cubicBezTo>
                    <a:pt x="51899" y="233342"/>
                    <a:pt x="109743" y="281351"/>
                    <a:pt x="181098" y="281351"/>
                  </a:cubicBezTo>
                  <a:cubicBezTo>
                    <a:pt x="252453" y="281351"/>
                    <a:pt x="310297" y="233342"/>
                    <a:pt x="310297" y="174120"/>
                  </a:cubicBezTo>
                  <a:cubicBezTo>
                    <a:pt x="310297" y="114898"/>
                    <a:pt x="252453" y="66889"/>
                    <a:pt x="181098" y="66889"/>
                  </a:cubicBezTo>
                  <a:close/>
                  <a:moveTo>
                    <a:pt x="193798" y="0"/>
                  </a:moveTo>
                  <a:cubicBezTo>
                    <a:pt x="300830" y="0"/>
                    <a:pt x="387596" y="77956"/>
                    <a:pt x="387596" y="174120"/>
                  </a:cubicBezTo>
                  <a:cubicBezTo>
                    <a:pt x="387596" y="270284"/>
                    <a:pt x="300830" y="348240"/>
                    <a:pt x="193798" y="348240"/>
                  </a:cubicBezTo>
                  <a:cubicBezTo>
                    <a:pt x="86766" y="348240"/>
                    <a:pt x="0" y="270284"/>
                    <a:pt x="0" y="174120"/>
                  </a:cubicBezTo>
                  <a:cubicBezTo>
                    <a:pt x="0" y="77956"/>
                    <a:pt x="86766" y="0"/>
                    <a:pt x="19379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/>
              </a:pPr>
              <a:endParaRPr lang="zh-CN" altLang="en-US" sz="1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MH_Other_16">
              <a:extLst>
                <a:ext uri="{FF2B5EF4-FFF2-40B4-BE49-F238E27FC236}">
                  <a16:creationId xmlns:a16="http://schemas.microsoft.com/office/drawing/2014/main" xmlns="" id="{5E040408-8C68-47B5-9672-A6BD6F15A3FD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6928246" y="1871296"/>
              <a:ext cx="117475" cy="88959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9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/>
              </a:pPr>
              <a:endParaRPr lang="zh-CN" altLang="en-US" sz="1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MH_Other_17">
              <a:extLst>
                <a:ext uri="{FF2B5EF4-FFF2-40B4-BE49-F238E27FC236}">
                  <a16:creationId xmlns:a16="http://schemas.microsoft.com/office/drawing/2014/main" xmlns="" id="{BC867DBA-9D5D-4FCC-9D81-E2D02CAFD2B6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 rot="5441149">
              <a:off x="6952037" y="1869732"/>
              <a:ext cx="65132" cy="74613"/>
            </a:xfrm>
            <a:prstGeom prst="ellipse">
              <a:avLst/>
            </a:prstGeom>
            <a:solidFill>
              <a:srgbClr val="333333"/>
            </a:solidFill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/>
              </a:pPr>
              <a:endParaRPr lang="zh-CN" altLang="en-US" sz="1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MH_Other_18">
              <a:extLst>
                <a:ext uri="{FF2B5EF4-FFF2-40B4-BE49-F238E27FC236}">
                  <a16:creationId xmlns:a16="http://schemas.microsoft.com/office/drawing/2014/main" xmlns="" id="{DB730C3D-AF0C-4A89-981A-11D36814FC8F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 rot="5441149">
              <a:off x="6808272" y="1724368"/>
              <a:ext cx="352661" cy="42863"/>
            </a:xfrm>
            <a:prstGeom prst="rect">
              <a:avLst/>
            </a:prstGeom>
            <a:gradFill flip="none" rotWithShape="1">
              <a:gsLst>
                <a:gs pos="51000">
                  <a:srgbClr val="C7C7C7"/>
                </a:gs>
                <a:gs pos="2000">
                  <a:srgbClr val="1C1C1C"/>
                </a:gs>
                <a:gs pos="98000">
                  <a:srgbClr val="1C1C1C"/>
                </a:gs>
              </a:gsLst>
              <a:path path="rect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/>
              </a:pPr>
              <a:endParaRPr lang="zh-CN" altLang="en-US" sz="1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MH_Other_19">
              <a:extLst>
                <a:ext uri="{FF2B5EF4-FFF2-40B4-BE49-F238E27FC236}">
                  <a16:creationId xmlns:a16="http://schemas.microsoft.com/office/drawing/2014/main" xmlns="" id="{F659C6B9-6003-4A9E-A6A9-0F7B17EA0116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877446" y="1491630"/>
              <a:ext cx="212725" cy="158856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/>
              </a:pPr>
              <a:endParaRPr lang="zh-CN" altLang="en-US" sz="1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MH_Other_20">
              <a:extLst>
                <a:ext uri="{FF2B5EF4-FFF2-40B4-BE49-F238E27FC236}">
                  <a16:creationId xmlns:a16="http://schemas.microsoft.com/office/drawing/2014/main" xmlns="" id="{86F10E08-A248-432F-A727-C2CDD9890AD7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 bwMode="auto">
            <a:xfrm>
              <a:off x="6906021" y="1512281"/>
              <a:ext cx="157163" cy="119143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FFFF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/>
              </a:pPr>
              <a:endParaRPr lang="zh-CN" altLang="en-US" sz="1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MH_Other_21">
              <a:extLst>
                <a:ext uri="{FF2B5EF4-FFF2-40B4-BE49-F238E27FC236}">
                  <a16:creationId xmlns:a16="http://schemas.microsoft.com/office/drawing/2014/main" xmlns="" id="{401229FD-2302-4714-BBF1-00932DCBBCDB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5924946" y="1915776"/>
              <a:ext cx="2258141" cy="1358220"/>
            </a:xfrm>
            <a:prstGeom prst="roundRect">
              <a:avLst>
                <a:gd name="adj" fmla="val 6144"/>
              </a:avLst>
            </a:prstGeom>
            <a:solidFill>
              <a:srgbClr val="FFFF00"/>
            </a:solidFill>
            <a:ln w="19050">
              <a:solidFill>
                <a:srgbClr val="FFC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/>
              </a:pPr>
              <a:endParaRPr lang="zh-CN" altLang="en-US" sz="1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MH_Text_3">
              <a:extLst>
                <a:ext uri="{FF2B5EF4-FFF2-40B4-BE49-F238E27FC236}">
                  <a16:creationId xmlns:a16="http://schemas.microsoft.com/office/drawing/2014/main" xmlns="" id="{44087520-A11A-4323-AD26-970BE88DFA51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6007960" y="2068567"/>
              <a:ext cx="1920546" cy="1164416"/>
            </a:xfrm>
            <a:prstGeom prst="roundRect">
              <a:avLst>
                <a:gd name="adj" fmla="val 6144"/>
              </a:avLst>
            </a:prstGeom>
            <a:solidFill>
              <a:srgbClr val="FFFFFF"/>
            </a:solidFill>
            <a:ln w="19050">
              <a:noFill/>
            </a:ln>
            <a:effectLst>
              <a:outerShdw blurRad="50800" dist="381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Autofit/>
            </a:bodyPr>
            <a:lstStyle/>
            <a:p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(2)</a:t>
              </a:r>
              <a:r>
                <a:rPr lang="zh-CN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两种相关联的量中</a:t>
              </a: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相对应的两个数的</a:t>
              </a:r>
              <a:r>
                <a:rPr lang="zh-CN" altLang="zh-CN" sz="2000" b="1" dirty="0">
                  <a:solidFill>
                    <a:srgbClr val="FF0000"/>
                  </a:solidFill>
                  <a:uFill>
                    <a:solidFill>
                      <a:srgbClr val="FF4CFF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比值</a:t>
              </a:r>
              <a:r>
                <a:rPr lang="en-US" altLang="zh-CN" sz="2000" b="1" dirty="0">
                  <a:solidFill>
                    <a:srgbClr val="000000"/>
                  </a:solidFill>
                  <a:uFill>
                    <a:solidFill>
                      <a:srgbClr val="FF4CFF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2000" b="1" dirty="0">
                  <a:solidFill>
                    <a:srgbClr val="000000"/>
                  </a:solidFill>
                  <a:uFill>
                    <a:solidFill>
                      <a:srgbClr val="FF4CFF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也就是商</a:t>
              </a:r>
              <a:r>
                <a:rPr lang="en-US" altLang="zh-CN" sz="2000" b="1" dirty="0">
                  <a:solidFill>
                    <a:srgbClr val="000000"/>
                  </a:solidFill>
                  <a:uFill>
                    <a:solidFill>
                      <a:srgbClr val="FF4CFF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2000" b="1" dirty="0">
                  <a:solidFill>
                    <a:srgbClr val="FF0000"/>
                  </a:solidFill>
                  <a:uFill>
                    <a:solidFill>
                      <a:srgbClr val="FF4CFF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一定</a:t>
              </a: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这两种量就</a:t>
              </a:r>
              <a:r>
                <a: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成正比例关系</a:t>
              </a:r>
              <a:r>
                <a:rPr lang="zh-CN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8" name="图片 27">
              <a:hlinkClick r:id="rId19" action="ppaction://hlinksldjump"/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1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888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C298D8CA-C6AD-46DA-90C8-10BEB6E44DCF}"/>
              </a:ext>
            </a:extLst>
          </p:cNvPr>
          <p:cNvSpPr/>
          <p:nvPr/>
        </p:nvSpPr>
        <p:spPr>
          <a:xfrm>
            <a:off x="827584" y="906855"/>
            <a:ext cx="71202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下面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各题中的两种量是不是成比例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3D3BFC8F-B05C-4FFA-89F3-5444BDF348B6}"/>
              </a:ext>
            </a:extLst>
          </p:cNvPr>
          <p:cNvSpPr/>
          <p:nvPr/>
        </p:nvSpPr>
        <p:spPr>
          <a:xfrm>
            <a:off x="971600" y="1491630"/>
            <a:ext cx="6369099" cy="2914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(1)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一条绳子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用去的长度和剩下的长度。</a:t>
            </a:r>
          </a:p>
          <a:p>
            <a:pPr>
              <a:lnSpc>
                <a:spcPct val="20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(2)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单价一定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总价和数量。</a:t>
            </a:r>
          </a:p>
          <a:p>
            <a:pPr>
              <a:lnSpc>
                <a:spcPct val="20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(3)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速度一定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路程和时间。</a:t>
            </a:r>
          </a:p>
          <a:p>
            <a:pPr>
              <a:lnSpc>
                <a:spcPct val="20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(4)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出油率一定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油的质量和菜籽的质量。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FF466F5-BAE3-4B50-A33A-34F2A67C7CB6}"/>
              </a:ext>
            </a:extLst>
          </p:cNvPr>
          <p:cNvSpPr/>
          <p:nvPr/>
        </p:nvSpPr>
        <p:spPr>
          <a:xfrm>
            <a:off x="6534192" y="1669415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不成比例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4DEF63C1-83E2-4932-BCCC-43E73A1A939D}"/>
              </a:ext>
            </a:extLst>
          </p:cNvPr>
          <p:cNvSpPr/>
          <p:nvPr/>
        </p:nvSpPr>
        <p:spPr>
          <a:xfrm>
            <a:off x="4716016" y="242773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成正比例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7C648F35-3861-4998-933D-F4CCC7B7C788}"/>
              </a:ext>
            </a:extLst>
          </p:cNvPr>
          <p:cNvSpPr/>
          <p:nvPr/>
        </p:nvSpPr>
        <p:spPr>
          <a:xfrm>
            <a:off x="4788024" y="314781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成正比例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F6481F01-E6F3-44FD-8996-B9C59AF20C84}"/>
              </a:ext>
            </a:extLst>
          </p:cNvPr>
          <p:cNvSpPr/>
          <p:nvPr/>
        </p:nvSpPr>
        <p:spPr>
          <a:xfrm>
            <a:off x="6534192" y="386789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成正比例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777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5">
            <a:extLst>
              <a:ext uri="{FF2B5EF4-FFF2-40B4-BE49-F238E27FC236}">
                <a16:creationId xmlns:a16="http://schemas.microsoft.com/office/drawing/2014/main" xmlns="" id="{68543392-3ABB-484B-AAA6-36AF60069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954" y="342404"/>
            <a:ext cx="852951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判断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下列各题中的两种量是不是成正比例，并说明理由。</a:t>
            </a:r>
          </a:p>
        </p:txBody>
      </p:sp>
      <p:sp>
        <p:nvSpPr>
          <p:cNvPr id="22" name="Text Box 5">
            <a:extLst>
              <a:ext uri="{FF2B5EF4-FFF2-40B4-BE49-F238E27FC236}">
                <a16:creationId xmlns:a16="http://schemas.microsoft.com/office/drawing/2014/main" xmlns="" id="{D16650BD-B9D2-4A30-A35F-F0C382D6F5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347614"/>
            <a:ext cx="842493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）天数一定，生产零件的总个数与每天生产零件的个数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                               （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DE98DE83-536E-487F-87EE-B735573D07AD}"/>
              </a:ext>
            </a:extLst>
          </p:cNvPr>
          <p:cNvGrpSpPr/>
          <p:nvPr/>
        </p:nvGrpSpPr>
        <p:grpSpPr>
          <a:xfrm>
            <a:off x="1707402" y="2355726"/>
            <a:ext cx="4664798" cy="639296"/>
            <a:chOff x="829484" y="1753718"/>
            <a:chExt cx="4664798" cy="639296"/>
          </a:xfrm>
        </p:grpSpPr>
        <p:sp>
          <p:nvSpPr>
            <p:cNvPr id="23" name="Text Box 8">
              <a:extLst>
                <a:ext uri="{FF2B5EF4-FFF2-40B4-BE49-F238E27FC236}">
                  <a16:creationId xmlns:a16="http://schemas.microsoft.com/office/drawing/2014/main" xmlns="" id="{9CADB8E4-9F47-467A-AFBC-CDC1CA564B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7394" y="1753718"/>
              <a:ext cx="24635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Ctr="1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生产零件的总个数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xmlns="" id="{1CED087C-0432-47A1-8D98-735F731DFA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9484" y="2085237"/>
              <a:ext cx="290798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Ctr="1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每天生产零件的个数</a:t>
              </a:r>
            </a:p>
          </p:txBody>
        </p:sp>
        <p:sp>
          <p:nvSpPr>
            <p:cNvPr id="25" name="Text Box 10">
              <a:extLst>
                <a:ext uri="{FF2B5EF4-FFF2-40B4-BE49-F238E27FC236}">
                  <a16:creationId xmlns:a16="http://schemas.microsoft.com/office/drawing/2014/main" xmlns="" id="{1430F05D-776C-4398-8287-A92B454FCA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45781" y="1938384"/>
              <a:ext cx="154850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Ctr="1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天数（一定）</a:t>
              </a:r>
            </a:p>
          </p:txBody>
        </p:sp>
        <p:sp>
          <p:nvSpPr>
            <p:cNvPr id="26" name="Text Box 11">
              <a:extLst>
                <a:ext uri="{FF2B5EF4-FFF2-40B4-BE49-F238E27FC236}">
                  <a16:creationId xmlns:a16="http://schemas.microsoft.com/office/drawing/2014/main" xmlns="" id="{351F2A3E-4564-40D6-8B97-7D998D4F7E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4991" y="1919581"/>
              <a:ext cx="48495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Ctr="1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</a:p>
          </p:txBody>
        </p:sp>
        <p:sp>
          <p:nvSpPr>
            <p:cNvPr id="27" name="Line 12">
              <a:extLst>
                <a:ext uri="{FF2B5EF4-FFF2-40B4-BE49-F238E27FC236}">
                  <a16:creationId xmlns:a16="http://schemas.microsoft.com/office/drawing/2014/main" xmlns="" id="{56BB6D03-ECEA-4F9C-8FB0-F646FC720A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29484" y="2093243"/>
              <a:ext cx="2791951" cy="20515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 anchor="ctr" anchorCtr="1"/>
            <a:lstStyle/>
            <a:p>
              <a:endParaRPr lang="zh-CN" altLang="en-US" sz="2000"/>
            </a:p>
          </p:txBody>
        </p:sp>
      </p:grpSp>
      <p:sp>
        <p:nvSpPr>
          <p:cNvPr id="28" name="Text Box 13">
            <a:extLst>
              <a:ext uri="{FF2B5EF4-FFF2-40B4-BE49-F238E27FC236}">
                <a16:creationId xmlns:a16="http://schemas.microsoft.com/office/drawing/2014/main" xmlns="" id="{C0EEAFB1-292F-40CE-9E01-10AE476E97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3962" y="1824667"/>
            <a:ext cx="3184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E0000"/>
                </a:solidFill>
                <a:ea typeface="楷体" panose="02010609060101010101" pitchFamily="49" charset="-122"/>
              </a:rPr>
              <a:t>√</a:t>
            </a:r>
          </a:p>
        </p:txBody>
      </p:sp>
      <p:sp>
        <p:nvSpPr>
          <p:cNvPr id="29" name="Text Box 5">
            <a:extLst>
              <a:ext uri="{FF2B5EF4-FFF2-40B4-BE49-F238E27FC236}">
                <a16:creationId xmlns:a16="http://schemas.microsoft.com/office/drawing/2014/main" xmlns="" id="{5D1F84C1-037F-4FD5-ADB6-FD3A5BFE00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3219822"/>
            <a:ext cx="80648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）平行四边形的高一定，它的底与面积。（  ）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7D06827-DA97-4E27-9020-78A816FBE6AA}"/>
              </a:ext>
            </a:extLst>
          </p:cNvPr>
          <p:cNvGrpSpPr/>
          <p:nvPr/>
        </p:nvGrpSpPr>
        <p:grpSpPr>
          <a:xfrm>
            <a:off x="1915716" y="3795886"/>
            <a:ext cx="3952428" cy="686544"/>
            <a:chOff x="1116297" y="2784851"/>
            <a:chExt cx="3952428" cy="686544"/>
          </a:xfrm>
        </p:grpSpPr>
        <p:sp>
          <p:nvSpPr>
            <p:cNvPr id="30" name="Text Box 15">
              <a:extLst>
                <a:ext uri="{FF2B5EF4-FFF2-40B4-BE49-F238E27FC236}">
                  <a16:creationId xmlns:a16="http://schemas.microsoft.com/office/drawing/2014/main" xmlns="" id="{973A5683-99F2-43D6-90E6-3FBE270E46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6297" y="2784851"/>
              <a:ext cx="227831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Ctr="1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平行四边形面积</a:t>
              </a:r>
            </a:p>
          </p:txBody>
        </p:sp>
        <p:sp>
          <p:nvSpPr>
            <p:cNvPr id="31" name="Text Box 16">
              <a:extLst>
                <a:ext uri="{FF2B5EF4-FFF2-40B4-BE49-F238E27FC236}">
                  <a16:creationId xmlns:a16="http://schemas.microsoft.com/office/drawing/2014/main" xmlns="" id="{B02C6368-C3A4-4820-BEFC-178D17C8DD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6901" y="3163618"/>
              <a:ext cx="186928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底</a:t>
              </a:r>
            </a:p>
          </p:txBody>
        </p:sp>
        <p:sp>
          <p:nvSpPr>
            <p:cNvPr id="32" name="Text Box 17">
              <a:extLst>
                <a:ext uri="{FF2B5EF4-FFF2-40B4-BE49-F238E27FC236}">
                  <a16:creationId xmlns:a16="http://schemas.microsoft.com/office/drawing/2014/main" xmlns="" id="{2EC0119E-B8EC-4787-BABF-6804084924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8307" y="2916976"/>
              <a:ext cx="129041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Ctr="1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高（一定）</a:t>
              </a:r>
            </a:p>
          </p:txBody>
        </p:sp>
        <p:sp>
          <p:nvSpPr>
            <p:cNvPr id="33" name="Text Box 18">
              <a:extLst>
                <a:ext uri="{FF2B5EF4-FFF2-40B4-BE49-F238E27FC236}">
                  <a16:creationId xmlns:a16="http://schemas.microsoft.com/office/drawing/2014/main" xmlns="" id="{1C26A9B5-2D4F-43C0-9303-58FE61C897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69908" y="2937081"/>
              <a:ext cx="84534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</a:p>
          </p:txBody>
        </p:sp>
        <p:sp>
          <p:nvSpPr>
            <p:cNvPr id="34" name="Line 19">
              <a:extLst>
                <a:ext uri="{FF2B5EF4-FFF2-40B4-BE49-F238E27FC236}">
                  <a16:creationId xmlns:a16="http://schemas.microsoft.com/office/drawing/2014/main" xmlns="" id="{83B32F58-42CB-41A9-914B-8AD397E691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1629" y="3158155"/>
              <a:ext cx="1963271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 anchor="ctr" anchorCtr="1"/>
            <a:lstStyle/>
            <a:p>
              <a:endParaRPr lang="zh-CN" altLang="en-US" sz="2000"/>
            </a:p>
          </p:txBody>
        </p:sp>
      </p:grpSp>
      <p:sp>
        <p:nvSpPr>
          <p:cNvPr id="35" name="Text Box 20">
            <a:extLst>
              <a:ext uri="{FF2B5EF4-FFF2-40B4-BE49-F238E27FC236}">
                <a16:creationId xmlns:a16="http://schemas.microsoft.com/office/drawing/2014/main" xmlns="" id="{DA1A4F2B-AA89-480B-8C44-E93C8DB3A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2970" y="3291830"/>
            <a:ext cx="2872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E0000"/>
                </a:solidFill>
                <a:ea typeface="楷体" panose="02010609060101010101" pitchFamily="49" charset="-122"/>
              </a:rPr>
              <a:t>√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7" name="图片 3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8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765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Box 5">
            <a:extLst>
              <a:ext uri="{FF2B5EF4-FFF2-40B4-BE49-F238E27FC236}">
                <a16:creationId xmlns:a16="http://schemas.microsoft.com/office/drawing/2014/main" xmlns="" id="{4FE3080B-8FA3-435F-89B6-30A77C790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1572958"/>
            <a:ext cx="610195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）一个人的年龄和体重。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37" name="Text Box 22">
            <a:extLst>
              <a:ext uri="{FF2B5EF4-FFF2-40B4-BE49-F238E27FC236}">
                <a16:creationId xmlns:a16="http://schemas.microsoft.com/office/drawing/2014/main" xmlns="" id="{F05C9C1B-E4D8-40B4-A757-0A71331581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4798" y="1612841"/>
            <a:ext cx="3093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DE0000"/>
                </a:solidFill>
                <a:latin typeface="楷体" pitchFamily="49" charset="-122"/>
                <a:ea typeface="楷体" pitchFamily="49" charset="-122"/>
              </a:rPr>
              <a:t>×</a:t>
            </a:r>
          </a:p>
        </p:txBody>
      </p:sp>
      <p:sp>
        <p:nvSpPr>
          <p:cNvPr id="38" name="Text Box 5">
            <a:extLst>
              <a:ext uri="{FF2B5EF4-FFF2-40B4-BE49-F238E27FC236}">
                <a16:creationId xmlns:a16="http://schemas.microsoft.com/office/drawing/2014/main" xmlns="" id="{32B2F920-6AEE-491C-90EE-C3D0A75B8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2224744"/>
            <a:ext cx="610195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）正方形的边长与周长。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B9692F30-96E3-491B-A36A-7118E1CD1CB8}"/>
              </a:ext>
            </a:extLst>
          </p:cNvPr>
          <p:cNvGrpSpPr/>
          <p:nvPr/>
        </p:nvGrpSpPr>
        <p:grpSpPr>
          <a:xfrm>
            <a:off x="1399275" y="2703627"/>
            <a:ext cx="3320979" cy="703369"/>
            <a:chOff x="1077535" y="3731728"/>
            <a:chExt cx="3320979" cy="703369"/>
          </a:xfrm>
        </p:grpSpPr>
        <p:sp>
          <p:nvSpPr>
            <p:cNvPr id="39" name="Text Box 24">
              <a:extLst>
                <a:ext uri="{FF2B5EF4-FFF2-40B4-BE49-F238E27FC236}">
                  <a16:creationId xmlns:a16="http://schemas.microsoft.com/office/drawing/2014/main" xmlns="" id="{43618B42-98E2-402D-A931-CC8A5D36A8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8520" y="3731728"/>
              <a:ext cx="156448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正方形周长</a:t>
              </a:r>
            </a:p>
          </p:txBody>
        </p:sp>
        <p:sp>
          <p:nvSpPr>
            <p:cNvPr id="40" name="Text Box 25">
              <a:extLst>
                <a:ext uri="{FF2B5EF4-FFF2-40B4-BE49-F238E27FC236}">
                  <a16:creationId xmlns:a16="http://schemas.microsoft.com/office/drawing/2014/main" xmlns="" id="{5DA6087B-90A4-4E58-9A58-94589552A4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7535" y="4127320"/>
              <a:ext cx="186928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边长</a:t>
              </a:r>
            </a:p>
          </p:txBody>
        </p:sp>
        <p:sp>
          <p:nvSpPr>
            <p:cNvPr id="41" name="Text Box 26">
              <a:extLst>
                <a:ext uri="{FF2B5EF4-FFF2-40B4-BE49-F238E27FC236}">
                  <a16:creationId xmlns:a16="http://schemas.microsoft.com/office/drawing/2014/main" xmlns="" id="{F1DB25F7-E12F-4FC5-AECE-447B9E5F7E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6336" y="3934873"/>
              <a:ext cx="116217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Ctr="1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（一定）</a:t>
              </a:r>
            </a:p>
          </p:txBody>
        </p:sp>
        <p:sp>
          <p:nvSpPr>
            <p:cNvPr id="42" name="Text Box 27">
              <a:extLst>
                <a:ext uri="{FF2B5EF4-FFF2-40B4-BE49-F238E27FC236}">
                  <a16:creationId xmlns:a16="http://schemas.microsoft.com/office/drawing/2014/main" xmlns="" id="{DF4A6F56-1918-46C5-BEBD-3299F50DC9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29880" y="3929514"/>
              <a:ext cx="47625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=</a:t>
              </a:r>
            </a:p>
          </p:txBody>
        </p:sp>
        <p:sp>
          <p:nvSpPr>
            <p:cNvPr id="43" name="Line 28">
              <a:extLst>
                <a:ext uri="{FF2B5EF4-FFF2-40B4-BE49-F238E27FC236}">
                  <a16:creationId xmlns:a16="http://schemas.microsoft.com/office/drawing/2014/main" xmlns="" id="{C046F709-F4D8-4741-ABB9-46ADD221F7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51639" y="4127320"/>
              <a:ext cx="1478241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 anchor="ctr" anchorCtr="1"/>
            <a:lstStyle/>
            <a:p>
              <a:endParaRPr lang="zh-CN" altLang="en-US" sz="2000" b="1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44" name="Text Box 29">
            <a:extLst>
              <a:ext uri="{FF2B5EF4-FFF2-40B4-BE49-F238E27FC236}">
                <a16:creationId xmlns:a16="http://schemas.microsoft.com/office/drawing/2014/main" xmlns="" id="{4EB2C50C-3B62-4146-98FF-FA4CC413D0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0652" y="2211710"/>
            <a:ext cx="3093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√</a:t>
            </a:r>
          </a:p>
        </p:txBody>
      </p:sp>
      <p:sp>
        <p:nvSpPr>
          <p:cNvPr id="45" name="Text Box 5">
            <a:extLst>
              <a:ext uri="{FF2B5EF4-FFF2-40B4-BE49-F238E27FC236}">
                <a16:creationId xmlns:a16="http://schemas.microsoft.com/office/drawing/2014/main" xmlns="" id="{5002E30D-CFAC-4B0B-9C9A-6F1C0F2E9F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3638587"/>
            <a:ext cx="7200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）圆的直径一定，圆的周长和圆周率。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46" name="Text Box 32">
            <a:extLst>
              <a:ext uri="{FF2B5EF4-FFF2-40B4-BE49-F238E27FC236}">
                <a16:creationId xmlns:a16="http://schemas.microsoft.com/office/drawing/2014/main" xmlns="" id="{C65DBF51-0985-4DF1-B49B-5CBFE5724D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176" y="3642578"/>
            <a:ext cx="3093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DE0000"/>
                </a:solidFill>
                <a:latin typeface="楷体" pitchFamily="49" charset="-122"/>
                <a:ea typeface="楷体" pitchFamily="49" charset="-122"/>
              </a:rPr>
              <a:t>×</a:t>
            </a:r>
          </a:p>
        </p:txBody>
      </p:sp>
      <p:sp>
        <p:nvSpPr>
          <p:cNvPr id="22" name="Text Box 5">
            <a:extLst>
              <a:ext uri="{FF2B5EF4-FFF2-40B4-BE49-F238E27FC236}">
                <a16:creationId xmlns:a16="http://schemas.microsoft.com/office/drawing/2014/main" xmlns="" id="{C928A5E2-C893-4507-9D05-9C68098F4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339502"/>
            <a:ext cx="835292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判断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下列各题中的两种量是不是成正比例，并说明理由。</a:t>
            </a:r>
          </a:p>
        </p:txBody>
      </p:sp>
      <p:sp>
        <p:nvSpPr>
          <p:cNvPr id="7" name="圆角矩形标注 6"/>
          <p:cNvSpPr/>
          <p:nvPr/>
        </p:nvSpPr>
        <p:spPr>
          <a:xfrm>
            <a:off x="5436096" y="2440124"/>
            <a:ext cx="3420000" cy="1080000"/>
          </a:xfrm>
          <a:prstGeom prst="wedgeRoundRectCallout">
            <a:avLst>
              <a:gd name="adj1" fmla="val -30916"/>
              <a:gd name="adj2" fmla="val 6974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圆周率是固定值，不随圆的周长的变化而变化，两者比值不一定。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圆角矩形标注 22"/>
          <p:cNvSpPr/>
          <p:nvPr/>
        </p:nvSpPr>
        <p:spPr>
          <a:xfrm>
            <a:off x="5580112" y="1275670"/>
            <a:ext cx="2448272" cy="576000"/>
          </a:xfrm>
          <a:prstGeom prst="wedgeRoundRectCallout">
            <a:avLst>
              <a:gd name="adj1" fmla="val -57987"/>
              <a:gd name="adj2" fmla="val 4263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没有明确的联系。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5" name="图片 24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6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663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44" grpId="0"/>
      <p:bldP spid="45" grpId="0"/>
      <p:bldP spid="46" grpId="0"/>
      <p:bldP spid="7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xmlns="" id="{E1D382D1-0454-42B2-9271-99AE99F74202}"/>
                  </a:ext>
                </a:extLst>
              </p:cNvPr>
              <p:cNvSpPr/>
              <p:nvPr/>
            </p:nvSpPr>
            <p:spPr>
              <a:xfrm>
                <a:off x="1115616" y="2174995"/>
                <a:ext cx="6766492" cy="16928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zh-CN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两种相关联的量</a:t>
                </a: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一种量变化</a:t>
                </a: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另一种量</a:t>
                </a:r>
                <a:r>
                  <a:rPr lang="zh-CN" altLang="zh-CN" sz="2400" b="1" dirty="0">
                    <a:latin typeface="楷体" pitchFamily="49" charset="-122"/>
                    <a:ea typeface="楷体" pitchFamily="49" charset="-122"/>
                  </a:rPr>
                  <a:t>也随着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变化</a:t>
                </a: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zh-CN" sz="2400" b="1" dirty="0" smtClean="0">
                    <a:latin typeface="楷体" pitchFamily="49" charset="-122"/>
                    <a:ea typeface="楷体" pitchFamily="49" charset="-122"/>
                  </a:rPr>
                  <a:t>如果</a:t>
                </a:r>
                <a:r>
                  <a:rPr lang="zh-CN" altLang="zh-CN" sz="2400" b="1" dirty="0">
                    <a:latin typeface="楷体" pitchFamily="49" charset="-122"/>
                    <a:ea typeface="楷体" pitchFamily="49" charset="-122"/>
                  </a:rPr>
                  <a:t>这两种量中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相对应的两个数</a:t>
                </a:r>
                <a:r>
                  <a:rPr lang="zh-CN" altLang="zh-CN" sz="2400" b="1" dirty="0">
                    <a:latin typeface="楷体" pitchFamily="49" charset="-122"/>
                    <a:ea typeface="楷体" pitchFamily="49" charset="-122"/>
                  </a:rPr>
                  <a:t>的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比值一定</a:t>
                </a: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zh-CN" sz="2400" b="1" dirty="0">
                    <a:latin typeface="楷体" pitchFamily="49" charset="-122"/>
                    <a:ea typeface="楷体" pitchFamily="49" charset="-122"/>
                  </a:rPr>
                  <a:t>这两种量</a:t>
                </a:r>
                <a:r>
                  <a:rPr lang="zh-CN" altLang="zh-CN" sz="2400" b="1" dirty="0" smtClean="0">
                    <a:latin typeface="楷体" pitchFamily="49" charset="-122"/>
                    <a:ea typeface="楷体" pitchFamily="49" charset="-122"/>
                  </a:rPr>
                  <a:t>就叫做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成正比例的量</a:t>
                </a: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zh-CN" sz="2400" b="1" dirty="0">
                    <a:latin typeface="楷体" pitchFamily="49" charset="-122"/>
                    <a:ea typeface="楷体" pitchFamily="49" charset="-122"/>
                  </a:rPr>
                  <a:t>它们的关系叫做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正比例关系</a:t>
                </a:r>
                <a:r>
                  <a:rPr lang="zh-CN" altLang="zh-CN" sz="2400" b="1" dirty="0">
                    <a:latin typeface="楷体" pitchFamily="49" charset="-122"/>
                    <a:ea typeface="楷体" pitchFamily="49" charset="-122"/>
                  </a:rPr>
                  <a:t>。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用</a:t>
                </a:r>
                <a:r>
                  <a:rPr lang="zh-CN" altLang="zh-CN" sz="2400" b="1" dirty="0" smtClean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字母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表示</a:t>
                </a:r>
                <a:r>
                  <a:rPr lang="zh-CN" altLang="en-US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2400" b="1" i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=k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一定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zh-CN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E1D382D1-0454-42B2-9271-99AE99F742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2174995"/>
                <a:ext cx="6766492" cy="1692899"/>
              </a:xfrm>
              <a:prstGeom prst="rect">
                <a:avLst/>
              </a:prstGeom>
              <a:blipFill rotWithShape="1">
                <a:blip r:embed="rId3"/>
                <a:stretch>
                  <a:fillRect l="-1351" t="-2888" b="-14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987824" y="1563638"/>
            <a:ext cx="338437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 defTabSz="91440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21</a:t>
            </a: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914400"/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014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270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13" y="2985779"/>
            <a:ext cx="1413175" cy="131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 Box 10">
            <a:extLst>
              <a:ext uri="{FF2B5EF4-FFF2-40B4-BE49-F238E27FC236}">
                <a16:creationId xmlns:a16="http://schemas.microsoft.com/office/drawing/2014/main" xmlns="" id="{50FC009E-7A70-4B98-9F7C-C7B19A97D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3823" y="1006078"/>
            <a:ext cx="178236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sp>
        <p:nvSpPr>
          <p:cNvPr id="46" name="Text Box 18">
            <a:extLst>
              <a:ext uri="{FF2B5EF4-FFF2-40B4-BE49-F238E27FC236}">
                <a16:creationId xmlns:a16="http://schemas.microsoft.com/office/drawing/2014/main" xmlns="" id="{E816935B-2684-44CB-A4D1-2F1F69506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16800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42AC1F7-1AB4-47D4-897D-F0B5706276C4}"/>
              </a:ext>
            </a:extLst>
          </p:cNvPr>
          <p:cNvSpPr/>
          <p:nvPr/>
        </p:nvSpPr>
        <p:spPr>
          <a:xfrm>
            <a:off x="819921" y="843558"/>
            <a:ext cx="75688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下面是一辆汽车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8:00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出发时和行驶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小时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后里程表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上显示的千米数。</a:t>
            </a:r>
          </a:p>
        </p:txBody>
      </p:sp>
      <p:pic>
        <p:nvPicPr>
          <p:cNvPr id="15" name="PY5.EPS" descr="id:2147505593;FounderCES">
            <a:extLst>
              <a:ext uri="{FF2B5EF4-FFF2-40B4-BE49-F238E27FC236}">
                <a16:creationId xmlns:a16="http://schemas.microsoft.com/office/drawing/2014/main" xmlns="" id="{1B8755FF-E614-47B4-BC58-7D16E115F19C}"/>
              </a:ext>
            </a:extLst>
          </p:cNvPr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4194"/>
          <a:stretch/>
        </p:blipFill>
        <p:spPr>
          <a:xfrm>
            <a:off x="2828636" y="1779662"/>
            <a:ext cx="5268245" cy="250929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4CE08F49-E9F1-426C-AC8F-29B258094EAB}"/>
              </a:ext>
            </a:extLst>
          </p:cNvPr>
          <p:cNvGrpSpPr/>
          <p:nvPr/>
        </p:nvGrpSpPr>
        <p:grpSpPr>
          <a:xfrm>
            <a:off x="371680" y="1923678"/>
            <a:ext cx="2688152" cy="1035633"/>
            <a:chOff x="654178" y="1719922"/>
            <a:chExt cx="2953170" cy="1358034"/>
          </a:xfrm>
          <a:solidFill>
            <a:schemeClr val="bg1"/>
          </a:solidFill>
        </p:grpSpPr>
        <p:sp>
          <p:nvSpPr>
            <p:cNvPr id="17" name="云形标注 5">
              <a:extLst>
                <a:ext uri="{FF2B5EF4-FFF2-40B4-BE49-F238E27FC236}">
                  <a16:creationId xmlns:a16="http://schemas.microsoft.com/office/drawing/2014/main" xmlns="" id="{C9B7D799-7EF0-42A3-9645-A59329DEB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178" y="1719922"/>
              <a:ext cx="2953170" cy="1358034"/>
            </a:xfrm>
            <a:prstGeom prst="cloudCallout">
              <a:avLst>
                <a:gd name="adj1" fmla="val -14633"/>
                <a:gd name="adj2" fmla="val 80716"/>
              </a:avLst>
            </a:prstGeom>
            <a:grpFill/>
            <a:ln w="19050" algn="ctr">
              <a:solidFill>
                <a:srgbClr val="8BB408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矩形 4">
              <a:extLst>
                <a:ext uri="{FF2B5EF4-FFF2-40B4-BE49-F238E27FC236}">
                  <a16:creationId xmlns:a16="http://schemas.microsoft.com/office/drawing/2014/main" xmlns="" id="{CFD669CF-ED5F-4B01-8B80-8680DC662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918" y="1908771"/>
              <a:ext cx="2139895" cy="992831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spcAft>
                  <a:spcPts val="0"/>
                </a:spcAft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汽车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小时行了多少千米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?</a:t>
              </a: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519FA12C-B629-4E60-8ACA-4DAABA3FCA80}"/>
              </a:ext>
            </a:extLst>
          </p:cNvPr>
          <p:cNvSpPr/>
          <p:nvPr/>
        </p:nvSpPr>
        <p:spPr>
          <a:xfrm>
            <a:off x="3900902" y="4227934"/>
            <a:ext cx="3551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8814-8724=90(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千米）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A165668-316B-40D5-AEA0-8E7012B6D40D}"/>
              </a:ext>
            </a:extLst>
          </p:cNvPr>
          <p:cNvSpPr/>
          <p:nvPr/>
        </p:nvSpPr>
        <p:spPr>
          <a:xfrm>
            <a:off x="4619911" y="3261096"/>
            <a:ext cx="111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8724</a:t>
            </a:r>
            <a:r>
              <a:rPr lang="zh-CN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千米</a:t>
            </a:r>
            <a:endParaRPr lang="zh-CN" altLang="en-US" sz="1800" b="1" dirty="0">
              <a:solidFill>
                <a:srgbClr val="FF0000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E072180-57AB-48B3-AD7F-C2A4EE747721}"/>
              </a:ext>
            </a:extLst>
          </p:cNvPr>
          <p:cNvSpPr/>
          <p:nvPr/>
        </p:nvSpPr>
        <p:spPr>
          <a:xfrm>
            <a:off x="7918882" y="3251112"/>
            <a:ext cx="111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8814</a:t>
            </a:r>
            <a:r>
              <a:rPr lang="zh-CN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千米</a:t>
            </a:r>
            <a:endParaRPr lang="zh-CN" altLang="en-US" sz="1800" b="1" dirty="0">
              <a:solidFill>
                <a:srgbClr val="FF0000"/>
              </a:solidFill>
            </a:endParaRPr>
          </a:p>
        </p:txBody>
      </p:sp>
      <p:sp>
        <p:nvSpPr>
          <p:cNvPr id="2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222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xmlns="" id="{B33AF3DA-7CC3-4C72-9D8E-707D22046F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839634"/>
              </p:ext>
            </p:extLst>
          </p:nvPr>
        </p:nvGraphicFramePr>
        <p:xfrm>
          <a:off x="1547662" y="1563638"/>
          <a:ext cx="5904658" cy="10451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8">
                  <a:extLst>
                    <a:ext uri="{9D8B030D-6E8A-4147-A177-3AD203B41FA5}">
                      <a16:colId xmlns:a16="http://schemas.microsoft.com/office/drawing/2014/main" xmlns="" val="363511415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894374214"/>
                    </a:ext>
                  </a:extLst>
                </a:gridCol>
                <a:gridCol w="803165">
                  <a:extLst>
                    <a:ext uri="{9D8B030D-6E8A-4147-A177-3AD203B41FA5}">
                      <a16:colId xmlns:a16="http://schemas.microsoft.com/office/drawing/2014/main" xmlns="" val="1583430252"/>
                    </a:ext>
                  </a:extLst>
                </a:gridCol>
                <a:gridCol w="908409">
                  <a:extLst>
                    <a:ext uri="{9D8B030D-6E8A-4147-A177-3AD203B41FA5}">
                      <a16:colId xmlns:a16="http://schemas.microsoft.com/office/drawing/2014/main" xmlns="" val="874510316"/>
                    </a:ext>
                  </a:extLst>
                </a:gridCol>
                <a:gridCol w="908409">
                  <a:extLst>
                    <a:ext uri="{9D8B030D-6E8A-4147-A177-3AD203B41FA5}">
                      <a16:colId xmlns:a16="http://schemas.microsoft.com/office/drawing/2014/main" xmlns="" val="4062658107"/>
                    </a:ext>
                  </a:extLst>
                </a:gridCol>
                <a:gridCol w="908409">
                  <a:extLst>
                    <a:ext uri="{9D8B030D-6E8A-4147-A177-3AD203B41FA5}">
                      <a16:colId xmlns:a16="http://schemas.microsoft.com/office/drawing/2014/main" xmlns="" val="1718095032"/>
                    </a:ext>
                  </a:extLst>
                </a:gridCol>
              </a:tblGrid>
              <a:tr h="5225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时间</a:t>
                      </a:r>
                      <a:r>
                        <a:rPr lang="en-US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</a:t>
                      </a:r>
                      <a:r>
                        <a:rPr lang="en-US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523498180"/>
                  </a:ext>
                </a:extLst>
              </a:tr>
              <a:tr h="5225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路程</a:t>
                      </a:r>
                      <a:r>
                        <a:rPr lang="en-US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千米</a:t>
                      </a:r>
                      <a:r>
                        <a:rPr lang="en-US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938221074"/>
                  </a:ext>
                </a:extLst>
              </a:tr>
            </a:tbl>
          </a:graphicData>
        </a:graphic>
      </p:graphicFrame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FD8C48A-CC32-47BB-ABCF-9EF83FAB1227}"/>
              </a:ext>
            </a:extLst>
          </p:cNvPr>
          <p:cNvSpPr/>
          <p:nvPr/>
        </p:nvSpPr>
        <p:spPr>
          <a:xfrm>
            <a:off x="827584" y="915566"/>
            <a:ext cx="6571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如果汽车的速度不变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请完成下表。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5AA6924D-AFF2-442D-A7F6-155880CE6C4A}"/>
              </a:ext>
            </a:extLst>
          </p:cNvPr>
          <p:cNvSpPr/>
          <p:nvPr/>
        </p:nvSpPr>
        <p:spPr>
          <a:xfrm>
            <a:off x="1107772" y="2719983"/>
            <a:ext cx="699262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根据“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路程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速度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”的关系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可以求出汽车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90×2=180(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千米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90×4=360(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千米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90×6=540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4F09D083-64A2-4EAC-A0F4-9735F4278577}"/>
              </a:ext>
            </a:extLst>
          </p:cNvPr>
          <p:cNvSpPr/>
          <p:nvPr/>
        </p:nvSpPr>
        <p:spPr>
          <a:xfrm>
            <a:off x="4276124" y="3075806"/>
            <a:ext cx="25122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90×3=270(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90×5=450(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6DC91CA-2993-47E6-9760-DFF99EB11DC4}"/>
              </a:ext>
            </a:extLst>
          </p:cNvPr>
          <p:cNvSpPr/>
          <p:nvPr/>
        </p:nvSpPr>
        <p:spPr>
          <a:xfrm>
            <a:off x="3074130" y="2195144"/>
            <a:ext cx="5693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56F81E2-0D8F-4D51-A7D5-9EE15B081962}"/>
              </a:ext>
            </a:extLst>
          </p:cNvPr>
          <p:cNvSpPr/>
          <p:nvPr/>
        </p:nvSpPr>
        <p:spPr>
          <a:xfrm>
            <a:off x="3985244" y="2195144"/>
            <a:ext cx="5693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270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A7A07C9-6F49-42CF-B8DB-4F9DB625FBC2}"/>
              </a:ext>
            </a:extLst>
          </p:cNvPr>
          <p:cNvSpPr/>
          <p:nvPr/>
        </p:nvSpPr>
        <p:spPr>
          <a:xfrm>
            <a:off x="4896358" y="2195144"/>
            <a:ext cx="5693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B09C0ED-A1B5-4A66-AE34-109BE63961DF}"/>
              </a:ext>
            </a:extLst>
          </p:cNvPr>
          <p:cNvSpPr/>
          <p:nvPr/>
        </p:nvSpPr>
        <p:spPr>
          <a:xfrm>
            <a:off x="5807472" y="2195144"/>
            <a:ext cx="5741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450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7A3335BE-CBD8-4765-821E-7A1D032E59B4}"/>
              </a:ext>
            </a:extLst>
          </p:cNvPr>
          <p:cNvSpPr/>
          <p:nvPr/>
        </p:nvSpPr>
        <p:spPr>
          <a:xfrm>
            <a:off x="6723395" y="2195144"/>
            <a:ext cx="5741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540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547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xmlns="" id="{B33AF3DA-7CC3-4C72-9D8E-707D22046F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977554"/>
              </p:ext>
            </p:extLst>
          </p:nvPr>
        </p:nvGraphicFramePr>
        <p:xfrm>
          <a:off x="1547664" y="974523"/>
          <a:ext cx="5904658" cy="10451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xmlns="" val="363511415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894374214"/>
                    </a:ext>
                  </a:extLst>
                </a:gridCol>
                <a:gridCol w="803167">
                  <a:extLst>
                    <a:ext uri="{9D8B030D-6E8A-4147-A177-3AD203B41FA5}">
                      <a16:colId xmlns:a16="http://schemas.microsoft.com/office/drawing/2014/main" xmlns="" val="1583430252"/>
                    </a:ext>
                  </a:extLst>
                </a:gridCol>
                <a:gridCol w="908409">
                  <a:extLst>
                    <a:ext uri="{9D8B030D-6E8A-4147-A177-3AD203B41FA5}">
                      <a16:colId xmlns:a16="http://schemas.microsoft.com/office/drawing/2014/main" xmlns="" val="874510316"/>
                    </a:ext>
                  </a:extLst>
                </a:gridCol>
                <a:gridCol w="908409">
                  <a:extLst>
                    <a:ext uri="{9D8B030D-6E8A-4147-A177-3AD203B41FA5}">
                      <a16:colId xmlns:a16="http://schemas.microsoft.com/office/drawing/2014/main" xmlns="" val="4062658107"/>
                    </a:ext>
                  </a:extLst>
                </a:gridCol>
                <a:gridCol w="908409">
                  <a:extLst>
                    <a:ext uri="{9D8B030D-6E8A-4147-A177-3AD203B41FA5}">
                      <a16:colId xmlns:a16="http://schemas.microsoft.com/office/drawing/2014/main" xmlns="" val="1718095032"/>
                    </a:ext>
                  </a:extLst>
                </a:gridCol>
              </a:tblGrid>
              <a:tr h="5225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时间</a:t>
                      </a:r>
                      <a:r>
                        <a:rPr lang="en-US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</a:t>
                      </a:r>
                      <a:r>
                        <a:rPr lang="en-US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523498180"/>
                  </a:ext>
                </a:extLst>
              </a:tr>
              <a:tr h="5225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路程</a:t>
                      </a:r>
                      <a:r>
                        <a:rPr lang="en-US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千米</a:t>
                      </a:r>
                      <a:r>
                        <a:rPr lang="en-US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938221074"/>
                  </a:ext>
                </a:extLst>
              </a:tr>
            </a:tbl>
          </a:graphicData>
        </a:graphic>
      </p:graphicFrame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FD8C48A-CC32-47BB-ABCF-9EF83FAB1227}"/>
              </a:ext>
            </a:extLst>
          </p:cNvPr>
          <p:cNvSpPr/>
          <p:nvPr/>
        </p:nvSpPr>
        <p:spPr>
          <a:xfrm>
            <a:off x="395536" y="267494"/>
            <a:ext cx="6571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如果汽车的速度不变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请完成下表。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6DC91CA-2993-47E6-9760-DFF99EB11DC4}"/>
              </a:ext>
            </a:extLst>
          </p:cNvPr>
          <p:cNvSpPr/>
          <p:nvPr/>
        </p:nvSpPr>
        <p:spPr>
          <a:xfrm>
            <a:off x="3200780" y="1491630"/>
            <a:ext cx="65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180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56F81E2-0D8F-4D51-A7D5-9EE15B081962}"/>
              </a:ext>
            </a:extLst>
          </p:cNvPr>
          <p:cNvSpPr/>
          <p:nvPr/>
        </p:nvSpPr>
        <p:spPr>
          <a:xfrm>
            <a:off x="3944370" y="1491630"/>
            <a:ext cx="65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270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A7A07C9-6F49-42CF-B8DB-4F9DB625FBC2}"/>
              </a:ext>
            </a:extLst>
          </p:cNvPr>
          <p:cNvSpPr/>
          <p:nvPr/>
        </p:nvSpPr>
        <p:spPr>
          <a:xfrm>
            <a:off x="4855484" y="1491630"/>
            <a:ext cx="65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360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B09C0ED-A1B5-4A66-AE34-109BE63961DF}"/>
              </a:ext>
            </a:extLst>
          </p:cNvPr>
          <p:cNvSpPr/>
          <p:nvPr/>
        </p:nvSpPr>
        <p:spPr>
          <a:xfrm>
            <a:off x="5807474" y="1491630"/>
            <a:ext cx="65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450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7A3335BE-CBD8-4765-821E-7A1D032E59B4}"/>
              </a:ext>
            </a:extLst>
          </p:cNvPr>
          <p:cNvSpPr/>
          <p:nvPr/>
        </p:nvSpPr>
        <p:spPr>
          <a:xfrm>
            <a:off x="6723397" y="1491630"/>
            <a:ext cx="65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540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xmlns="" id="{D912069B-6ED7-468A-BCE4-F169CE71F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2067694"/>
            <a:ext cx="8280920" cy="95410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(3)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写出相对应的路程和时间的比并求比值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发现了什么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xmlns="" id="{3CDFFEDE-20A1-4FAC-B859-084F87D30391}"/>
                  </a:ext>
                </a:extLst>
              </p:cNvPr>
              <p:cNvSpPr/>
              <p:nvPr/>
            </p:nvSpPr>
            <p:spPr>
              <a:xfrm>
                <a:off x="683568" y="2859782"/>
                <a:ext cx="7719008" cy="1584408"/>
              </a:xfrm>
              <a:prstGeom prst="rect">
                <a:avLst/>
              </a:prstGeom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indent="266700" eaLnBrk="0" fontAlgn="base" hangingPunct="0">
                  <a:lnSpc>
                    <a:spcPct val="150000"/>
                  </a:lnSpc>
                  <a:spcBef>
                    <a:spcPct val="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180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=90,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270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=90,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360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=90,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450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=90,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540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90</a:t>
                </a:r>
                <a:r>
                  <a:rPr lang="zh-CN" altLang="zh-CN" sz="2000" b="1" dirty="0" smtClean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</a:p>
              <a:p>
                <a:pPr eaLnBrk="0" fontAlgn="base" hangingPunct="0">
                  <a:spcBef>
                    <a:spcPct val="0"/>
                  </a:spcBef>
                </a:pPr>
                <a:r>
                  <a:rPr lang="zh-CN" altLang="zh-CN" sz="2400" b="1" dirty="0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通过观察可以发现</a:t>
                </a:r>
                <a:r>
                  <a:rPr lang="en-US" altLang="zh-CN" sz="2400" b="1" dirty="0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因为</a:t>
                </a:r>
                <a:r>
                  <a:rPr lang="zh-CN" altLang="zh-CN" sz="2400" b="1" dirty="0" smtClean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速度一定</a:t>
                </a:r>
                <a:r>
                  <a:rPr lang="en-US" altLang="zh-CN" sz="2400" b="1" dirty="0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所以相对应的</a:t>
                </a:r>
                <a:r>
                  <a:rPr lang="zh-CN" altLang="zh-CN" sz="2400" b="1" dirty="0" smtClean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路程与时间的比值</a:t>
                </a:r>
                <a:r>
                  <a:rPr lang="zh-CN" altLang="zh-CN" sz="2400" b="1" dirty="0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是</a:t>
                </a:r>
                <a:r>
                  <a:rPr lang="zh-CN" altLang="zh-CN" sz="2400" b="1" dirty="0" smtClean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相等</a:t>
                </a:r>
                <a:r>
                  <a:rPr lang="zh-CN" altLang="zh-CN" sz="2400" b="1" dirty="0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的。</a:t>
                </a:r>
                <a:endParaRPr lang="zh-CN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3CDFFEDE-20A1-4FAC-B859-084F87D303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859782"/>
                <a:ext cx="7719008" cy="1584408"/>
              </a:xfrm>
              <a:prstGeom prst="rect">
                <a:avLst/>
              </a:prstGeom>
              <a:blipFill rotWithShape="1">
                <a:blip r:embed="rId3"/>
                <a:stretch>
                  <a:fillRect l="-1185" b="-7692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103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EB07002E-3743-4988-AFBF-A5ED1283CEC1}"/>
                  </a:ext>
                </a:extLst>
              </p:cNvPr>
              <p:cNvSpPr/>
              <p:nvPr/>
            </p:nvSpPr>
            <p:spPr>
              <a:xfrm>
                <a:off x="683568" y="771550"/>
                <a:ext cx="8280920" cy="2985626"/>
              </a:xfrm>
              <a:prstGeom prst="rect">
                <a:avLst/>
              </a:prstGeom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indent="266700" eaLnBrk="0" fontAlgn="base" hangingPunct="0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zh-CN" sz="2400" b="1" dirty="0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速度一定时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路程和时间之间的关系还可以表示为</a:t>
                </a:r>
                <a:endPara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0" fontAlgn="base" hangingPunct="0">
                  <a:spcBef>
                    <a:spcPct val="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sz="2400" b="1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路程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 sz="2400" b="1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时间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比值一定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路程随时间的变化而变化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</a:t>
                </a:r>
                <a:endPara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0" fontAlgn="base" hangingPunct="0">
                  <a:spcBef>
                    <a:spcPct val="0"/>
                  </a:spcBef>
                </a:pP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越长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汽车行驶的路程越长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时间扩大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路程也随着扩大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);</a:t>
                </a:r>
              </a:p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反之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时间越短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汽车行驶的路程越短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时间缩小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路程也</a:t>
                </a:r>
                <a:endPara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0" fontAlgn="base" hangingPunct="0">
                  <a:spcBef>
                    <a:spcPct val="0"/>
                  </a:spcBef>
                </a:pP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随着缩小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。而且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路程和时间的比值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一定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。像</a:t>
                </a:r>
                <a:r>
                  <a:rPr lang="zh-CN" altLang="zh-CN" sz="2400" b="1" dirty="0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路程</a:t>
                </a:r>
                <a:endParaRPr lang="en-US" altLang="zh-CN" sz="2400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0" fontAlgn="base" hangingPunct="0">
                  <a:spcBef>
                    <a:spcPct val="0"/>
                  </a:spcBef>
                </a:pPr>
                <a:r>
                  <a:rPr lang="zh-CN" altLang="zh-CN" sz="2400" b="1" dirty="0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时间这样的两种量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成正比例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</a:p>
            </p:txBody>
          </p:sp>
        </mc:Choice>
        <mc:Fallback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EB07002E-3743-4988-AFBF-A5ED1283CE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771550"/>
                <a:ext cx="8280920" cy="2985626"/>
              </a:xfrm>
              <a:prstGeom prst="rect">
                <a:avLst/>
              </a:prstGeom>
              <a:blipFill rotWithShape="1">
                <a:blip r:embed="rId3"/>
                <a:stretch>
                  <a:fillRect l="-1104" b="-3885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组合 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0" name="图片 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1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591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8AD3122F-2771-44EF-9617-215178294894}"/>
              </a:ext>
            </a:extLst>
          </p:cNvPr>
          <p:cNvGrpSpPr/>
          <p:nvPr/>
        </p:nvGrpSpPr>
        <p:grpSpPr>
          <a:xfrm>
            <a:off x="1691680" y="771550"/>
            <a:ext cx="6004717" cy="3541623"/>
            <a:chOff x="2095675" y="1208246"/>
            <a:chExt cx="6004717" cy="3541623"/>
          </a:xfrm>
        </p:grpSpPr>
        <p:pic>
          <p:nvPicPr>
            <p:cNvPr id="11" name="图片 8">
              <a:extLst>
                <a:ext uri="{FF2B5EF4-FFF2-40B4-BE49-F238E27FC236}">
                  <a16:creationId xmlns:a16="http://schemas.microsoft.com/office/drawing/2014/main" xmlns="" id="{6CC2ABAB-083B-4693-ADCB-6324BD5CCB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5675" y="1208246"/>
              <a:ext cx="6004717" cy="3541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053885BB-83B4-4024-A81B-C9CC0D0A83DC}"/>
                </a:ext>
              </a:extLst>
            </p:cNvPr>
            <p:cNvSpPr/>
            <p:nvPr/>
          </p:nvSpPr>
          <p:spPr>
            <a:xfrm>
              <a:off x="2599731" y="2415539"/>
              <a:ext cx="4608512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fontAlgn="base" hangingPunct="0">
                <a:spcBef>
                  <a:spcPct val="0"/>
                </a:spcBef>
              </a:pPr>
              <a:r>
                <a:rPr lang="zh-CN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成正比例</a:t>
              </a:r>
              <a:r>
                <a:rPr lang="zh-CN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zh-CN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两种量</a:t>
              </a:r>
              <a:r>
                <a:rPr lang="en-US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一种量变化</a:t>
              </a:r>
              <a:r>
                <a:rPr lang="en-US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另一种量</a:t>
              </a:r>
              <a:r>
                <a:rPr lang="zh-CN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也随着</a:t>
              </a:r>
              <a:r>
                <a:rPr lang="zh-CN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变化</a:t>
              </a:r>
              <a:r>
                <a:rPr lang="en-US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并且两种量的</a:t>
              </a:r>
              <a:r>
                <a:rPr lang="zh-CN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变化相同</a:t>
              </a:r>
              <a:r>
                <a:rPr lang="zh-CN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193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79E6822B-8515-48B5-8698-19C9CC10B94C}"/>
              </a:ext>
            </a:extLst>
          </p:cNvPr>
          <p:cNvSpPr/>
          <p:nvPr/>
        </p:nvSpPr>
        <p:spPr>
          <a:xfrm>
            <a:off x="251520" y="339502"/>
            <a:ext cx="7027311" cy="5847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</a:pP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自动笔的单价为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1.6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请完成下表。</a:t>
            </a:r>
          </a:p>
        </p:txBody>
      </p:sp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xmlns="" id="{4FB4A756-BE25-4382-8170-BACC2FB159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004796"/>
              </p:ext>
            </p:extLst>
          </p:nvPr>
        </p:nvGraphicFramePr>
        <p:xfrm>
          <a:off x="1475656" y="1131590"/>
          <a:ext cx="6062462" cy="9858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9330">
                  <a:extLst>
                    <a:ext uri="{9D8B030D-6E8A-4147-A177-3AD203B41FA5}">
                      <a16:colId xmlns:a16="http://schemas.microsoft.com/office/drawing/2014/main" xmlns="" val="2040164879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1412071832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1587314451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1198757140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162553040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532166858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3286196512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56093506"/>
                    </a:ext>
                  </a:extLst>
                </a:gridCol>
              </a:tblGrid>
              <a:tr h="4929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数量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支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683629497"/>
                  </a:ext>
                </a:extLst>
              </a:tr>
              <a:tr h="4929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总价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265339459"/>
                  </a:ext>
                </a:extLst>
              </a:tr>
            </a:tbl>
          </a:graphicData>
        </a:graphic>
      </p:graphicFrame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BC24B38-724D-4CC1-897C-6B8EE65E07B7}"/>
              </a:ext>
            </a:extLst>
          </p:cNvPr>
          <p:cNvSpPr/>
          <p:nvPr/>
        </p:nvSpPr>
        <p:spPr>
          <a:xfrm>
            <a:off x="755576" y="2283718"/>
            <a:ext cx="6680554" cy="166776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indent="266700" eaLnBrk="0" fontAlgn="base" hangingPunct="0">
              <a:lnSpc>
                <a:spcPct val="15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根据“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总价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单价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数量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”可知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</a:p>
          <a:p>
            <a:pPr indent="266700" eaLnBrk="0" fontAlgn="base" hangingPunct="0">
              <a:lnSpc>
                <a:spcPct val="15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支需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1.6×2=3.2(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 indent="266700" eaLnBrk="0" fontAlgn="base" hangingPunct="0">
              <a:lnSpc>
                <a:spcPct val="15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支需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1.6×4=6.4(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4C1E358D-5848-4B87-B67C-82FC64B1B830}"/>
              </a:ext>
            </a:extLst>
          </p:cNvPr>
          <p:cNvSpPr/>
          <p:nvPr/>
        </p:nvSpPr>
        <p:spPr>
          <a:xfrm>
            <a:off x="4259148" y="2823161"/>
            <a:ext cx="4201284" cy="120032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indent="266700" eaLnBrk="0" fontAlgn="base" hangingPunct="0">
              <a:lnSpc>
                <a:spcPct val="15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支需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1.6×3=4.8(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 indent="266700" eaLnBrk="0" fontAlgn="base" hangingPunct="0">
              <a:lnSpc>
                <a:spcPct val="15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支需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1.6×5=8(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F5929B0-6ADB-4461-BF09-51E2956924F8}"/>
              </a:ext>
            </a:extLst>
          </p:cNvPr>
          <p:cNvSpPr/>
          <p:nvPr/>
        </p:nvSpPr>
        <p:spPr>
          <a:xfrm>
            <a:off x="2642084" y="1665971"/>
            <a:ext cx="5693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3.2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775C9D5-5B0D-4F7A-8EAB-3DA074FE0DFA}"/>
              </a:ext>
            </a:extLst>
          </p:cNvPr>
          <p:cNvSpPr/>
          <p:nvPr/>
        </p:nvSpPr>
        <p:spPr>
          <a:xfrm>
            <a:off x="3362530" y="1665971"/>
            <a:ext cx="5693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4.8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C281E11-DBEF-430F-9399-30002392A35F}"/>
              </a:ext>
            </a:extLst>
          </p:cNvPr>
          <p:cNvSpPr/>
          <p:nvPr/>
        </p:nvSpPr>
        <p:spPr>
          <a:xfrm>
            <a:off x="4056993" y="1665971"/>
            <a:ext cx="5693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6.4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7DFE6F9B-E75E-43E2-B20E-0BDB0E91BC8B}"/>
              </a:ext>
            </a:extLst>
          </p:cNvPr>
          <p:cNvSpPr/>
          <p:nvPr/>
        </p:nvSpPr>
        <p:spPr>
          <a:xfrm>
            <a:off x="4952758" y="1665971"/>
            <a:ext cx="3129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762369C8-1804-4A76-AC64-F047A6B77E93}"/>
              </a:ext>
            </a:extLst>
          </p:cNvPr>
          <p:cNvSpPr/>
          <p:nvPr/>
        </p:nvSpPr>
        <p:spPr>
          <a:xfrm>
            <a:off x="5433018" y="1665971"/>
            <a:ext cx="5693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9.6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3DCC0D33-8CC2-4E95-9077-D419D65EEA15}"/>
              </a:ext>
            </a:extLst>
          </p:cNvPr>
          <p:cNvSpPr/>
          <p:nvPr/>
        </p:nvSpPr>
        <p:spPr>
          <a:xfrm>
            <a:off x="6134228" y="1665971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11.2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F5032BA2-82B6-48E8-9A1D-36981AD5D6A6}"/>
              </a:ext>
            </a:extLst>
          </p:cNvPr>
          <p:cNvSpPr/>
          <p:nvPr/>
        </p:nvSpPr>
        <p:spPr>
          <a:xfrm>
            <a:off x="6786002" y="1665971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12.8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40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3" grpId="0"/>
      <p:bldP spid="15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79E6822B-8515-48B5-8698-19C9CC10B94C}"/>
              </a:ext>
            </a:extLst>
          </p:cNvPr>
          <p:cNvSpPr/>
          <p:nvPr/>
        </p:nvSpPr>
        <p:spPr>
          <a:xfrm>
            <a:off x="251520" y="339502"/>
            <a:ext cx="7056784" cy="5847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</a:pP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自动笔的单价为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1.6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请完成下表。</a:t>
            </a:r>
          </a:p>
        </p:txBody>
      </p:sp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xmlns="" id="{4FB4A756-BE25-4382-8170-BACC2FB159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87648"/>
              </p:ext>
            </p:extLst>
          </p:nvPr>
        </p:nvGraphicFramePr>
        <p:xfrm>
          <a:off x="1403648" y="1059582"/>
          <a:ext cx="6062462" cy="9858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9330">
                  <a:extLst>
                    <a:ext uri="{9D8B030D-6E8A-4147-A177-3AD203B41FA5}">
                      <a16:colId xmlns:a16="http://schemas.microsoft.com/office/drawing/2014/main" xmlns="" val="2040164879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1412071832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1587314451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1198757140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162553040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532166858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3286196512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56093506"/>
                    </a:ext>
                  </a:extLst>
                </a:gridCol>
              </a:tblGrid>
              <a:tr h="4929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数量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支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683629497"/>
                  </a:ext>
                </a:extLst>
              </a:tr>
              <a:tr h="4929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总价</a:t>
                      </a: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265339459"/>
                  </a:ext>
                </a:extLst>
              </a:tr>
            </a:tbl>
          </a:graphicData>
        </a:graphic>
      </p:graphicFrame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F5929B0-6ADB-4461-BF09-51E2956924F8}"/>
              </a:ext>
            </a:extLst>
          </p:cNvPr>
          <p:cNvSpPr/>
          <p:nvPr/>
        </p:nvSpPr>
        <p:spPr>
          <a:xfrm>
            <a:off x="2567672" y="1593963"/>
            <a:ext cx="574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3.2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775C9D5-5B0D-4F7A-8EAB-3DA074FE0DFA}"/>
              </a:ext>
            </a:extLst>
          </p:cNvPr>
          <p:cNvSpPr/>
          <p:nvPr/>
        </p:nvSpPr>
        <p:spPr>
          <a:xfrm>
            <a:off x="3288118" y="1593963"/>
            <a:ext cx="574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4.8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C281E11-DBEF-430F-9399-30002392A35F}"/>
              </a:ext>
            </a:extLst>
          </p:cNvPr>
          <p:cNvSpPr/>
          <p:nvPr/>
        </p:nvSpPr>
        <p:spPr>
          <a:xfrm>
            <a:off x="3982581" y="1593963"/>
            <a:ext cx="574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6.4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7DFE6F9B-E75E-43E2-B20E-0BDB0E91BC8B}"/>
              </a:ext>
            </a:extLst>
          </p:cNvPr>
          <p:cNvSpPr/>
          <p:nvPr/>
        </p:nvSpPr>
        <p:spPr>
          <a:xfrm>
            <a:off x="4879949" y="1593963"/>
            <a:ext cx="3145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762369C8-1804-4A76-AC64-F047A6B77E93}"/>
              </a:ext>
            </a:extLst>
          </p:cNvPr>
          <p:cNvSpPr/>
          <p:nvPr/>
        </p:nvSpPr>
        <p:spPr>
          <a:xfrm>
            <a:off x="5358606" y="1593963"/>
            <a:ext cx="574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9.6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3DCC0D33-8CC2-4E95-9077-D419D65EEA15}"/>
              </a:ext>
            </a:extLst>
          </p:cNvPr>
          <p:cNvSpPr/>
          <p:nvPr/>
        </p:nvSpPr>
        <p:spPr>
          <a:xfrm>
            <a:off x="6059014" y="1593963"/>
            <a:ext cx="7040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11.2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F5032BA2-82B6-48E8-9A1D-36981AD5D6A6}"/>
              </a:ext>
            </a:extLst>
          </p:cNvPr>
          <p:cNvSpPr/>
          <p:nvPr/>
        </p:nvSpPr>
        <p:spPr>
          <a:xfrm>
            <a:off x="6710788" y="1593963"/>
            <a:ext cx="7040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12.8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F747852-CD9F-4E5F-B5AC-9FFB2587D618}"/>
              </a:ext>
            </a:extLst>
          </p:cNvPr>
          <p:cNvSpPr/>
          <p:nvPr/>
        </p:nvSpPr>
        <p:spPr>
          <a:xfrm>
            <a:off x="342781" y="2067694"/>
            <a:ext cx="5237331" cy="6376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从上表中你发现了什么规律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3238A1A-0D2A-46CD-8616-DC935B6299AA}"/>
              </a:ext>
            </a:extLst>
          </p:cNvPr>
          <p:cNvSpPr/>
          <p:nvPr/>
        </p:nvSpPr>
        <p:spPr>
          <a:xfrm>
            <a:off x="683568" y="2787774"/>
            <a:ext cx="8012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通过观察上表发现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自动笔的单价一定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总价随着数量的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变化而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变化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即数量增加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总价也增加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并且相对应的总价和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数量的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比值是一定的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都是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1.6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元。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215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79E6822B-8515-48B5-8698-19C9CC10B94C}"/>
              </a:ext>
            </a:extLst>
          </p:cNvPr>
          <p:cNvSpPr/>
          <p:nvPr/>
        </p:nvSpPr>
        <p:spPr>
          <a:xfrm>
            <a:off x="251520" y="330791"/>
            <a:ext cx="7099319" cy="5847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</a:pP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自动笔的单价为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1.6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请完成下表。</a:t>
            </a:r>
          </a:p>
        </p:txBody>
      </p:sp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xmlns="" id="{4FB4A756-BE25-4382-8170-BACC2FB159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676578"/>
              </p:ext>
            </p:extLst>
          </p:nvPr>
        </p:nvGraphicFramePr>
        <p:xfrm>
          <a:off x="1475656" y="915566"/>
          <a:ext cx="6062462" cy="9858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9330">
                  <a:extLst>
                    <a:ext uri="{9D8B030D-6E8A-4147-A177-3AD203B41FA5}">
                      <a16:colId xmlns:a16="http://schemas.microsoft.com/office/drawing/2014/main" xmlns="" val="2040164879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1412071832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1587314451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1198757140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162553040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532166858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3286196512"/>
                    </a:ext>
                  </a:extLst>
                </a:gridCol>
                <a:gridCol w="701876">
                  <a:extLst>
                    <a:ext uri="{9D8B030D-6E8A-4147-A177-3AD203B41FA5}">
                      <a16:colId xmlns:a16="http://schemas.microsoft.com/office/drawing/2014/main" xmlns="" val="56093506"/>
                    </a:ext>
                  </a:extLst>
                </a:gridCol>
              </a:tblGrid>
              <a:tr h="4929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数量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支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683629497"/>
                  </a:ext>
                </a:extLst>
              </a:tr>
              <a:tr h="4929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总价</a:t>
                      </a: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265339459"/>
                  </a:ext>
                </a:extLst>
              </a:tr>
            </a:tbl>
          </a:graphicData>
        </a:graphic>
      </p:graphicFrame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F5929B0-6ADB-4461-BF09-51E2956924F8}"/>
              </a:ext>
            </a:extLst>
          </p:cNvPr>
          <p:cNvSpPr/>
          <p:nvPr/>
        </p:nvSpPr>
        <p:spPr>
          <a:xfrm>
            <a:off x="2639680" y="1449947"/>
            <a:ext cx="574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3.2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775C9D5-5B0D-4F7A-8EAB-3DA074FE0DFA}"/>
              </a:ext>
            </a:extLst>
          </p:cNvPr>
          <p:cNvSpPr/>
          <p:nvPr/>
        </p:nvSpPr>
        <p:spPr>
          <a:xfrm>
            <a:off x="3360126" y="1449947"/>
            <a:ext cx="574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4.8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C281E11-DBEF-430F-9399-30002392A35F}"/>
              </a:ext>
            </a:extLst>
          </p:cNvPr>
          <p:cNvSpPr/>
          <p:nvPr/>
        </p:nvSpPr>
        <p:spPr>
          <a:xfrm>
            <a:off x="4054589" y="1449947"/>
            <a:ext cx="574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6.4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7DFE6F9B-E75E-43E2-B20E-0BDB0E91BC8B}"/>
              </a:ext>
            </a:extLst>
          </p:cNvPr>
          <p:cNvSpPr/>
          <p:nvPr/>
        </p:nvSpPr>
        <p:spPr>
          <a:xfrm>
            <a:off x="4951957" y="1449947"/>
            <a:ext cx="3145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762369C8-1804-4A76-AC64-F047A6B77E93}"/>
              </a:ext>
            </a:extLst>
          </p:cNvPr>
          <p:cNvSpPr/>
          <p:nvPr/>
        </p:nvSpPr>
        <p:spPr>
          <a:xfrm>
            <a:off x="5430614" y="1449947"/>
            <a:ext cx="574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9.6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3DCC0D33-8CC2-4E95-9077-D419D65EEA15}"/>
              </a:ext>
            </a:extLst>
          </p:cNvPr>
          <p:cNvSpPr/>
          <p:nvPr/>
        </p:nvSpPr>
        <p:spPr>
          <a:xfrm>
            <a:off x="6131022" y="1449947"/>
            <a:ext cx="7040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11.2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F5032BA2-82B6-48E8-9A1D-36981AD5D6A6}"/>
              </a:ext>
            </a:extLst>
          </p:cNvPr>
          <p:cNvSpPr/>
          <p:nvPr/>
        </p:nvSpPr>
        <p:spPr>
          <a:xfrm>
            <a:off x="6782796" y="1449947"/>
            <a:ext cx="7040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12.8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Rectangle 1">
            <a:extLst>
              <a:ext uri="{FF2B5EF4-FFF2-40B4-BE49-F238E27FC236}">
                <a16:creationId xmlns:a16="http://schemas.microsoft.com/office/drawing/2014/main" xmlns="" id="{C1D35D36-E383-4264-A4AB-4C8B866AC9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1851670"/>
            <a:ext cx="8450468" cy="95410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/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花的钱数和买自动笔的数量这两种量成正比例吗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xmlns="" id="{C4786DDD-2D2F-4B23-95C7-DE79B384A5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839" y="2715766"/>
            <a:ext cx="8111617" cy="193899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单价一定时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需要的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总价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随购买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数量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变化而变化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数量越多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总价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越高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即单价一定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总价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随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数量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增加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增加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随数量的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减少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减少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。变化过程中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单价、总价和数量之间的关系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总价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÷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数量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单价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比值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。所以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单价一定时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总价和数量成正比例。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471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160937"/>
  <p:tag name="MH_LIBRARY" val="GRAPHIC"/>
  <p:tag name="MH_TYPE" val="Other"/>
  <p:tag name="MH_ORDER" val="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160937"/>
  <p:tag name="MH_LIBRARY" val="GRAPHIC"/>
  <p:tag name="MH_TYPE" val="Other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160937"/>
  <p:tag name="MH_LIBRARY" val="GRAPHIC"/>
  <p:tag name="MH_TYPE" val="Other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160937"/>
  <p:tag name="MH_LIBRARY" val="GRAPHIC"/>
  <p:tag name="MH_TYPE" val="Other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160937"/>
  <p:tag name="MH_LIBRARY" val="GRAPHIC"/>
  <p:tag name="MH_TYPE" val="Other"/>
  <p:tag name="MH_ORDER" val="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160937"/>
  <p:tag name="MH_LIBRARY" val="GRAPHIC"/>
  <p:tag name="MH_TYPE" val="Other"/>
  <p:tag name="MH_ORDER" val="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160937"/>
  <p:tag name="MH_LIBRARY" val="GRAPHIC"/>
  <p:tag name="MH_TYPE" val="Other"/>
  <p:tag name="MH_ORDER" val="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160937"/>
  <p:tag name="MH_LIBRARY" val="GRAPHIC"/>
  <p:tag name="MH_TYPE" val="Text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160937"/>
  <p:tag name="MH_LIBRARY" val="GRAPHIC"/>
  <p:tag name="MH_TYPE" val="Other"/>
  <p:tag name="MH_ORDER" val="1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160937"/>
  <p:tag name="MH_LIBRARY" val="GRAPHIC"/>
  <p:tag name="MH_TYPE" val="Other"/>
  <p:tag name="MH_ORDER" val="1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160937"/>
  <p:tag name="MH_LIBRARY" val="GRAPHIC"/>
  <p:tag name="MH_TYPE" val="Other"/>
  <p:tag name="MH_ORDER" val="1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160937"/>
  <p:tag name="MH_LIBRARY" val="GRAPHIC"/>
  <p:tag name="MH_TYPE" val="Other"/>
  <p:tag name="MH_ORDER" val="1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160937"/>
  <p:tag name="MH_LIBRARY" val="GRAPHIC"/>
  <p:tag name="MH_TYPE" val="Other"/>
  <p:tag name="MH_ORDER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160937"/>
  <p:tag name="MH_LIBRARY" val="GRAPHIC"/>
  <p:tag name="MH_TYPE" val="Other"/>
  <p:tag name="MH_ORDER" val="2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160937"/>
  <p:tag name="MH_LIBRARY" val="GRAPHIC"/>
  <p:tag name="MH_TYPE" val="Text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160937"/>
  <p:tag name="MH_LIBRARY" val="GRAPHIC"/>
  <p:tag name="MH_TYPE" val="Other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1064</Words>
  <Application>Microsoft Office PowerPoint</Application>
  <PresentationFormat>全屏显示(16:9)</PresentationFormat>
  <Paragraphs>190</Paragraphs>
  <Slides>16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方正书宋_GBK</vt:lpstr>
      <vt:lpstr>Calibri</vt:lpstr>
      <vt:lpstr>黑体</vt:lpstr>
      <vt:lpstr>楷体</vt:lpstr>
      <vt:lpstr>幼圆</vt:lpstr>
      <vt:lpstr>Times New Roman</vt:lpstr>
      <vt:lpstr>Cambria Math</vt:lpstr>
      <vt:lpstr>Office 主题</vt:lpstr>
      <vt:lpstr>1_Office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2018-10-31T08:30:43Z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